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0" r:id="rId3"/>
    <p:sldId id="261" r:id="rId4"/>
    <p:sldId id="260" r:id="rId5"/>
    <p:sldId id="281" r:id="rId6"/>
    <p:sldId id="262" r:id="rId7"/>
    <p:sldId id="282" r:id="rId8"/>
    <p:sldId id="263" r:id="rId9"/>
    <p:sldId id="283" r:id="rId10"/>
    <p:sldId id="264" r:id="rId11"/>
    <p:sldId id="284" r:id="rId12"/>
    <p:sldId id="265" r:id="rId13"/>
    <p:sldId id="266" r:id="rId14"/>
    <p:sldId id="285" r:id="rId15"/>
    <p:sldId id="267" r:id="rId16"/>
    <p:sldId id="268" r:id="rId17"/>
    <p:sldId id="286" r:id="rId18"/>
    <p:sldId id="269" r:id="rId19"/>
    <p:sldId id="287" r:id="rId20"/>
    <p:sldId id="270" r:id="rId21"/>
    <p:sldId id="271" r:id="rId22"/>
    <p:sldId id="272" r:id="rId23"/>
    <p:sldId id="273" r:id="rId24"/>
    <p:sldId id="274" r:id="rId25"/>
    <p:sldId id="288" r:id="rId26"/>
    <p:sldId id="276" r:id="rId27"/>
    <p:sldId id="277" r:id="rId28"/>
    <p:sldId id="278" r:id="rId29"/>
    <p:sldId id="289" r:id="rId30"/>
    <p:sldId id="280" r:id="rId31"/>
    <p:sldId id="257" r:id="rId32"/>
    <p:sldId id="25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F985-BB3B-4EAC-9C7B-D2750C976713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528B-CB31-41DC-B08F-CBAE8253EC3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F985-BB3B-4EAC-9C7B-D2750C976713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528B-CB31-41DC-B08F-CBAE8253EC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F985-BB3B-4EAC-9C7B-D2750C976713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3D528B-CB31-41DC-B08F-CBAE8253EC3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F985-BB3B-4EAC-9C7B-D2750C976713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528B-CB31-41DC-B08F-CBAE8253EC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F985-BB3B-4EAC-9C7B-D2750C976713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528B-CB31-41DC-B08F-CBAE8253EC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F985-BB3B-4EAC-9C7B-D2750C976713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528B-CB31-41DC-B08F-CBAE8253EC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F985-BB3B-4EAC-9C7B-D2750C976713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528B-CB31-41DC-B08F-CBAE8253EC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F985-BB3B-4EAC-9C7B-D2750C976713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528B-CB31-41DC-B08F-CBAE8253EC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F985-BB3B-4EAC-9C7B-D2750C976713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528B-CB31-41DC-B08F-CBAE8253EC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F985-BB3B-4EAC-9C7B-D2750C976713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528B-CB31-41DC-B08F-CBAE8253EC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F985-BB3B-4EAC-9C7B-D2750C976713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528B-CB31-41DC-B08F-CBAE8253EC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E9EF985-BB3B-4EAC-9C7B-D2750C976713}" type="datetimeFigureOut">
              <a:rPr lang="en-US" smtClean="0"/>
              <a:t>2/9/2016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3D528B-CB31-41DC-B08F-CBAE8253EC35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3.uakron.edu/witt/fc/fcnote7.ht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3.uakron.edu/witt/fc/fcnote7.htm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3.uakron.edu/witt/fc/fcnote7.htm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3.uakron.edu/witt/fc/fcnote7.htm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Family Stress Theory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Smith Ch.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44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7200"/>
            <a:ext cx="7848600" cy="588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189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A= stressor</a:t>
            </a:r>
          </a:p>
          <a:p>
            <a:r>
              <a:rPr lang="en-US" dirty="0" smtClean="0"/>
              <a:t>B= resources or strengths</a:t>
            </a:r>
          </a:p>
          <a:p>
            <a:r>
              <a:rPr lang="en-US" dirty="0" smtClean="0"/>
              <a:t>C= perception or meaning of the event</a:t>
            </a:r>
          </a:p>
          <a:p>
            <a:r>
              <a:rPr lang="en-US" dirty="0" smtClean="0"/>
              <a:t>X= crisis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www3.uakron.edu/witt/fc/fcnote7.htm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82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Stressor Events</a:t>
            </a:r>
          </a:p>
          <a:p>
            <a:pPr lvl="1"/>
            <a:r>
              <a:rPr lang="en-US" sz="2800" dirty="0" smtClean="0"/>
              <a:t>________ </a:t>
            </a:r>
            <a:r>
              <a:rPr lang="en-US" sz="2800" dirty="0" smtClean="0"/>
              <a:t>Until Interpreted</a:t>
            </a:r>
          </a:p>
          <a:p>
            <a:pPr lvl="1"/>
            <a:r>
              <a:rPr lang="en-US" sz="2800" dirty="0" smtClean="0"/>
              <a:t>Both Positive and Negative Events Can Cause Stress</a:t>
            </a:r>
          </a:p>
          <a:p>
            <a:pPr lvl="2"/>
            <a:r>
              <a:rPr lang="en-US" sz="2800" dirty="0" smtClean="0"/>
              <a:t>Example of a positive event?</a:t>
            </a:r>
          </a:p>
          <a:p>
            <a:pPr lvl="2"/>
            <a:r>
              <a:rPr lang="en-US" sz="2800" dirty="0" smtClean="0"/>
              <a:t>Example of a negative event?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1890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 smtClean="0"/>
          </a:p>
          <a:p>
            <a:pPr lvl="1"/>
            <a:r>
              <a:rPr lang="en-US" sz="3200" dirty="0" smtClean="0"/>
              <a:t>___</a:t>
            </a:r>
            <a:r>
              <a:rPr lang="en-US" sz="3200" dirty="0" smtClean="0"/>
              <a:t>tress</a:t>
            </a:r>
            <a:r>
              <a:rPr lang="en-US" sz="3200" dirty="0" smtClean="0"/>
              <a:t>= negative stress</a:t>
            </a:r>
          </a:p>
          <a:p>
            <a:pPr lvl="1"/>
            <a:endParaRPr lang="en-US" sz="3200" dirty="0" smtClean="0"/>
          </a:p>
          <a:p>
            <a:pPr lvl="1"/>
            <a:r>
              <a:rPr lang="en-US" sz="3200" dirty="0" smtClean="0"/>
              <a:t>___</a:t>
            </a:r>
            <a:r>
              <a:rPr lang="en-US" sz="3200" dirty="0" smtClean="0"/>
              <a:t>tress</a:t>
            </a:r>
            <a:r>
              <a:rPr lang="en-US" sz="3200" dirty="0" smtClean="0"/>
              <a:t>= positive stress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9967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Lipman-Bluman’s</a:t>
            </a:r>
            <a:r>
              <a:rPr lang="en-US" dirty="0" smtClean="0"/>
              <a:t>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Is the stressor </a:t>
            </a:r>
            <a:r>
              <a:rPr lang="en-US" sz="3200" b="1" dirty="0" smtClean="0"/>
              <a:t>internal</a:t>
            </a:r>
            <a:r>
              <a:rPr lang="en-US" sz="3200" dirty="0" smtClean="0"/>
              <a:t> or </a:t>
            </a:r>
            <a:r>
              <a:rPr lang="en-US" sz="3200" b="1" dirty="0" smtClean="0"/>
              <a:t>external</a:t>
            </a:r>
            <a:r>
              <a:rPr lang="en-US" sz="3200" dirty="0" smtClean="0"/>
              <a:t> to the family?</a:t>
            </a:r>
          </a:p>
          <a:p>
            <a:pPr lvl="1"/>
            <a:r>
              <a:rPr lang="en-US" sz="2800" dirty="0" smtClean="0"/>
              <a:t>Being fired vs. choosing to take time off</a:t>
            </a:r>
          </a:p>
          <a:p>
            <a:pPr lvl="1"/>
            <a:r>
              <a:rPr lang="en-US" sz="2800" dirty="0" smtClean="0"/>
              <a:t>Ice on the road vs. fear of losing control</a:t>
            </a:r>
          </a:p>
          <a:p>
            <a:pPr lvl="1"/>
            <a:r>
              <a:rPr lang="en-US" sz="2800" dirty="0" smtClean="0"/>
              <a:t>Others?</a:t>
            </a:r>
          </a:p>
          <a:p>
            <a:pPr marL="0" indent="0">
              <a:buNone/>
            </a:pPr>
            <a:r>
              <a:rPr lang="en-US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87857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Lipman-Bluman’s</a:t>
            </a:r>
            <a:r>
              <a:rPr lang="en-US" dirty="0" smtClean="0"/>
              <a:t>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 startAt="2"/>
            </a:pPr>
            <a:r>
              <a:rPr lang="en-US" sz="3200" dirty="0" smtClean="0"/>
              <a:t>Is the stressor focused on </a:t>
            </a:r>
            <a:r>
              <a:rPr lang="en-US" sz="3200" b="1" dirty="0" smtClean="0"/>
              <a:t>one</a:t>
            </a:r>
            <a:r>
              <a:rPr lang="en-US" sz="3200" dirty="0" smtClean="0"/>
              <a:t> family member or </a:t>
            </a:r>
            <a:r>
              <a:rPr lang="en-US" sz="3200" b="1" dirty="0" smtClean="0"/>
              <a:t>all</a:t>
            </a:r>
            <a:r>
              <a:rPr lang="en-US" sz="3200" dirty="0" smtClean="0"/>
              <a:t> of them?</a:t>
            </a:r>
          </a:p>
          <a:p>
            <a:pPr marL="857250" lvl="1" indent="-457200"/>
            <a:r>
              <a:rPr lang="en-US" sz="2800" dirty="0" smtClean="0"/>
              <a:t>One person bringing stress home from work vs. both spouses losing jobs due to economy </a:t>
            </a:r>
            <a:r>
              <a:rPr lang="en-US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9095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2. Is the stressor focused on one family member or all of them?</a:t>
            </a:r>
          </a:p>
          <a:p>
            <a:pPr lvl="1"/>
            <a:r>
              <a:rPr lang="en-US" sz="2800" dirty="0" smtClean="0"/>
              <a:t>Did I crash by myself or with my family?</a:t>
            </a:r>
          </a:p>
          <a:p>
            <a:pPr lvl="1"/>
            <a:r>
              <a:rPr lang="en-US" sz="2800" dirty="0" smtClean="0"/>
              <a:t>Other examples?</a:t>
            </a:r>
          </a:p>
        </p:txBody>
      </p:sp>
    </p:spTree>
    <p:extLst>
      <p:ext uri="{BB962C8B-B14F-4D97-AF65-F5344CB8AC3E}">
        <p14:creationId xmlns:p14="http://schemas.microsoft.com/office/powerpoint/2010/main" val="374575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3</a:t>
            </a:r>
            <a:r>
              <a:rPr lang="en-US" sz="3200" dirty="0" smtClean="0"/>
              <a:t>. A sudden vs. gradual onset of the stressor.</a:t>
            </a:r>
          </a:p>
          <a:p>
            <a:pPr lvl="1"/>
            <a:r>
              <a:rPr lang="en-US" sz="2800" dirty="0" smtClean="0"/>
              <a:t>Unexpected illness vs. pregnancy</a:t>
            </a:r>
          </a:p>
          <a:p>
            <a:pPr lvl="1"/>
            <a:r>
              <a:rPr lang="en-US" sz="2800" dirty="0" smtClean="0"/>
              <a:t>Hitting black ice and crashing vs. slowly running out of gas</a:t>
            </a:r>
          </a:p>
          <a:p>
            <a:pPr lvl="1"/>
            <a:r>
              <a:rPr lang="en-US" sz="2800" dirty="0" smtClean="0"/>
              <a:t>Other examples?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2810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4. Severity of the stressor</a:t>
            </a:r>
          </a:p>
          <a:p>
            <a:pPr lvl="1"/>
            <a:r>
              <a:rPr lang="en-US" sz="2800" dirty="0" smtClean="0"/>
              <a:t>Death of a child or the purchase of a new home?</a:t>
            </a:r>
          </a:p>
          <a:p>
            <a:pPr lvl="1"/>
            <a:r>
              <a:rPr lang="en-US" sz="2800" dirty="0" smtClean="0"/>
              <a:t>Rolled and totaled the car landing upside down in a ditch in the middle of winter vs. slight fender-bender</a:t>
            </a:r>
          </a:p>
          <a:p>
            <a:pPr lvl="1"/>
            <a:r>
              <a:rPr lang="en-US" sz="2800" dirty="0" smtClean="0"/>
              <a:t>Other examples</a:t>
            </a:r>
          </a:p>
        </p:txBody>
      </p:sp>
    </p:spTree>
    <p:extLst>
      <p:ext uri="{BB962C8B-B14F-4D97-AF65-F5344CB8AC3E}">
        <p14:creationId xmlns:p14="http://schemas.microsoft.com/office/powerpoint/2010/main" val="269315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5</a:t>
            </a:r>
            <a:r>
              <a:rPr lang="en-US" sz="3200" dirty="0" smtClean="0"/>
              <a:t>. How long families have to cope with a stressor?</a:t>
            </a:r>
          </a:p>
          <a:p>
            <a:pPr lvl="1"/>
            <a:r>
              <a:rPr lang="en-US" sz="2800" dirty="0" smtClean="0"/>
              <a:t>First day of kindergarten vs. caring for a spouse with long-term cancer</a:t>
            </a:r>
          </a:p>
          <a:p>
            <a:pPr lvl="1"/>
            <a:r>
              <a:rPr lang="en-US" sz="2800" dirty="0" smtClean="0"/>
              <a:t>Broken arm vs. child with developmental disabilities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5038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6. Whether the stressor is expected</a:t>
            </a:r>
          </a:p>
          <a:p>
            <a:pPr lvl="1"/>
            <a:r>
              <a:rPr lang="en-US" sz="2800" dirty="0" smtClean="0"/>
              <a:t>Expect challenges from adolescents vs. victim of a road-rage crime</a:t>
            </a:r>
          </a:p>
          <a:p>
            <a:pPr lvl="1"/>
            <a:r>
              <a:rPr lang="en-US" sz="2800" dirty="0" smtClean="0"/>
              <a:t>Did not expect to crash the car vs. expected to be sore and bruised from the accident.</a:t>
            </a:r>
          </a:p>
          <a:p>
            <a:pPr lvl="1"/>
            <a:r>
              <a:rPr lang="en-US" sz="2800" dirty="0" smtClean="0"/>
              <a:t>Childbirth vs. miscarriage.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22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7</a:t>
            </a:r>
            <a:r>
              <a:rPr lang="en-US" sz="3200" dirty="0" smtClean="0"/>
              <a:t>. Is the stressor natural or artificial/man made?</a:t>
            </a:r>
          </a:p>
          <a:p>
            <a:pPr lvl="1"/>
            <a:r>
              <a:rPr lang="en-US" sz="2800" dirty="0" smtClean="0"/>
              <a:t>Damage from Hurricane Katrina vs. loss of job due to a shifting economy</a:t>
            </a:r>
          </a:p>
          <a:p>
            <a:pPr lvl="1"/>
            <a:r>
              <a:rPr lang="en-US" sz="2800" dirty="0" smtClean="0"/>
              <a:t>Dealing with a heart attack vs. suicide or </a:t>
            </a:r>
            <a:r>
              <a:rPr lang="en-US" sz="2800" dirty="0" err="1" smtClean="0"/>
              <a:t>homocide</a:t>
            </a:r>
            <a:r>
              <a:rPr lang="en-US" sz="2800" dirty="0" smtClean="0"/>
              <a:t>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23408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7</a:t>
            </a:r>
            <a:r>
              <a:rPr lang="en-US" sz="3200" dirty="0" smtClean="0"/>
              <a:t>. Is the stressor natural or artificial/man made?</a:t>
            </a:r>
          </a:p>
          <a:p>
            <a:pPr lvl="1"/>
            <a:r>
              <a:rPr lang="en-US" sz="2800" dirty="0" smtClean="0"/>
              <a:t>Blame the accident on black ice covered with snow or driver error going too fast under unsafe conditions?</a:t>
            </a:r>
          </a:p>
        </p:txBody>
      </p:sp>
    </p:spTree>
    <p:extLst>
      <p:ext uri="{BB962C8B-B14F-4D97-AF65-F5344CB8AC3E}">
        <p14:creationId xmlns:p14="http://schemas.microsoft.com/office/powerpoint/2010/main" val="296647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8. Does the family believe it can solve the crisis</a:t>
            </a:r>
          </a:p>
          <a:p>
            <a:pPr lvl="1"/>
            <a:r>
              <a:rPr lang="en-US" sz="2800" dirty="0" smtClean="0"/>
              <a:t>Step-family formation vs. terrorist attack</a:t>
            </a:r>
          </a:p>
          <a:p>
            <a:pPr lvl="1"/>
            <a:r>
              <a:rPr lang="en-US" sz="2800" dirty="0" smtClean="0"/>
              <a:t>I was sure we could get out of the totaled Ford Explorer vs. will I have a job after graduation?</a:t>
            </a:r>
          </a:p>
          <a:p>
            <a:pPr lvl="1"/>
            <a:r>
              <a:rPr lang="en-US" sz="2800" dirty="0" smtClean="0"/>
              <a:t>Other examples?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4394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Boss (2002)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Normative vs. Non-normative </a:t>
            </a:r>
          </a:p>
          <a:p>
            <a:pPr lvl="1"/>
            <a:r>
              <a:rPr lang="en-US" sz="2800" dirty="0" smtClean="0"/>
              <a:t>Occurs in all families, can be anticipated and is short-term</a:t>
            </a:r>
          </a:p>
          <a:p>
            <a:pPr lvl="1"/>
            <a:r>
              <a:rPr lang="en-US" sz="2800" dirty="0" smtClean="0"/>
              <a:t>Examples?</a:t>
            </a:r>
          </a:p>
        </p:txBody>
      </p:sp>
    </p:spTree>
    <p:extLst>
      <p:ext uri="{BB962C8B-B14F-4D97-AF65-F5344CB8AC3E}">
        <p14:creationId xmlns:p14="http://schemas.microsoft.com/office/powerpoint/2010/main" val="171710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Boss (2002)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Clear vs. Ambiguous</a:t>
            </a:r>
          </a:p>
          <a:p>
            <a:pPr lvl="1"/>
            <a:r>
              <a:rPr lang="en-US" sz="2800" dirty="0" smtClean="0"/>
              <a:t>The semester will last for 16 weeks vs. a writing assignment with no instructions</a:t>
            </a:r>
          </a:p>
          <a:p>
            <a:pPr lvl="1"/>
            <a:r>
              <a:rPr lang="en-US" sz="2800" dirty="0" smtClean="0"/>
              <a:t>A child diagnosed with a specific treatable disease vs. A child with random untreatable symptoms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7427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Boss (2002)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r>
              <a:rPr lang="en-US" sz="3200" dirty="0" smtClean="0"/>
              <a:t>Volitional vs. Non-Volitional</a:t>
            </a:r>
          </a:p>
          <a:p>
            <a:pPr lvl="1"/>
            <a:r>
              <a:rPr lang="en-US" sz="2800" dirty="0" smtClean="0"/>
              <a:t>Choosing your classes vs. being assigned what projects to do in those classes.</a:t>
            </a:r>
          </a:p>
          <a:p>
            <a:pPr lvl="1"/>
            <a:r>
              <a:rPr lang="en-US" sz="2800" dirty="0" smtClean="0"/>
              <a:t>Participate in sports vs. being injured due to not getting to choose your track events.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20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Boss (2002)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r>
              <a:rPr lang="en-US" sz="3200" dirty="0" smtClean="0"/>
              <a:t>Chronic or Acute</a:t>
            </a:r>
          </a:p>
          <a:p>
            <a:pPr lvl="1"/>
            <a:r>
              <a:rPr lang="en-US" sz="2800" dirty="0" smtClean="0"/>
              <a:t> One that lasts a long time. E.g. caring for a child or elderly parent vs. babysitting the neighbors brat for an evening.</a:t>
            </a:r>
          </a:p>
          <a:p>
            <a:pPr lvl="1"/>
            <a:r>
              <a:rPr lang="en-US" sz="2800" dirty="0" smtClean="0"/>
              <a:t>Constant 20mph wind vs. a tornado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0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Resources-B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hlinkClick r:id="rId2"/>
              </a:rPr>
              <a:t>http://</a:t>
            </a:r>
            <a:r>
              <a:rPr lang="en-US" sz="2400" dirty="0" smtClean="0">
                <a:hlinkClick r:id="rId2"/>
              </a:rPr>
              <a:t>www3.uakron.edu/witt/fc/fcnote7.htm</a:t>
            </a:r>
            <a:endParaRPr lang="en-US" dirty="0"/>
          </a:p>
          <a:p>
            <a:pPr algn="ctr"/>
            <a:r>
              <a:rPr lang="en-US" dirty="0" smtClean="0"/>
              <a:t>The accident</a:t>
            </a:r>
          </a:p>
          <a:p>
            <a:r>
              <a:rPr lang="en-US" dirty="0" smtClean="0"/>
              <a:t>Individual—cell phone, coat</a:t>
            </a:r>
          </a:p>
          <a:p>
            <a:r>
              <a:rPr lang="en-US" dirty="0" smtClean="0"/>
              <a:t>Family—Wife willing to ask for help, father only 45 minutes away</a:t>
            </a:r>
          </a:p>
          <a:p>
            <a:r>
              <a:rPr lang="en-US" dirty="0" smtClean="0"/>
              <a:t>Community—Oregon Highway patrol, Nurse traveling behind us, Towing service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58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Resources-B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Your event</a:t>
            </a:r>
          </a:p>
          <a:p>
            <a:r>
              <a:rPr lang="en-US" dirty="0" smtClean="0"/>
              <a:t>Individual--?</a:t>
            </a:r>
          </a:p>
          <a:p>
            <a:r>
              <a:rPr lang="en-US" dirty="0" smtClean="0"/>
              <a:t>Family--?</a:t>
            </a:r>
          </a:p>
          <a:p>
            <a:r>
              <a:rPr lang="en-US" dirty="0" smtClean="0"/>
              <a:t>Community--?</a:t>
            </a:r>
          </a:p>
          <a:p>
            <a:endParaRPr lang="en-US" dirty="0"/>
          </a:p>
          <a:p>
            <a:r>
              <a:rPr lang="en-US" dirty="0" smtClean="0"/>
              <a:t>Social Support?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84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of the Situation-C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hlinkClick r:id="rId2"/>
              </a:rPr>
              <a:t>http://</a:t>
            </a:r>
            <a:r>
              <a:rPr lang="en-US" sz="2000" dirty="0" smtClean="0">
                <a:hlinkClick r:id="rId2"/>
              </a:rPr>
              <a:t>www3.uakron.edu/witt/fc/fcnote7.htm</a:t>
            </a:r>
            <a:endParaRPr lang="en-US" dirty="0"/>
          </a:p>
          <a:p>
            <a:r>
              <a:rPr lang="en-US" dirty="0" smtClean="0"/>
              <a:t>How the stressor is interpreted is as important as access to resources in determining if the stressor will turn into a crisis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Optimism and cognitive reframing help.</a:t>
            </a:r>
          </a:p>
          <a:p>
            <a:pPr lvl="1"/>
            <a:r>
              <a:rPr lang="en-US" dirty="0" smtClean="0"/>
              <a:t>How?</a:t>
            </a:r>
          </a:p>
          <a:p>
            <a:r>
              <a:rPr lang="en-US" dirty="0" smtClean="0"/>
              <a:t>How do you write a 100 page paper?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50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Stress and Crisis--X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B and C determine if a family is in crisis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www3.uakron.edu/witt/fc/fcnote7.htm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 are some crises that your family has overcome?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12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“Discrete life events or transitions that have an impact upon the family unit and produce, or have the potential to produce, </a:t>
            </a:r>
            <a:r>
              <a:rPr lang="en-US" dirty="0" smtClean="0"/>
              <a:t>_____</a:t>
            </a:r>
            <a:r>
              <a:rPr lang="en-US" dirty="0" smtClean="0"/>
              <a:t> </a:t>
            </a:r>
            <a:r>
              <a:rPr lang="en-US" dirty="0" smtClean="0"/>
              <a:t>in the family system”(19).</a:t>
            </a:r>
          </a:p>
        </p:txBody>
      </p:sp>
    </p:spTree>
    <p:extLst>
      <p:ext uri="{BB962C8B-B14F-4D97-AF65-F5344CB8AC3E}">
        <p14:creationId xmlns:p14="http://schemas.microsoft.com/office/powerpoint/2010/main" val="169914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One event at a time</a:t>
            </a:r>
          </a:p>
          <a:p>
            <a:r>
              <a:rPr lang="en-US" sz="3200" dirty="0" smtClean="0"/>
              <a:t>Whether the event is positive or negative is up to interpretation</a:t>
            </a:r>
          </a:p>
          <a:p>
            <a:pPr lvl="1"/>
            <a:r>
              <a:rPr lang="en-US" sz="2800" dirty="0" smtClean="0"/>
              <a:t>What are some events that may be seen as positive or negative?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146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Coping = resources X perception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_______</a:t>
            </a:r>
            <a:r>
              <a:rPr lang="en-US" dirty="0" smtClean="0"/>
              <a:t> </a:t>
            </a:r>
            <a:r>
              <a:rPr lang="en-US" dirty="0" err="1" smtClean="0"/>
              <a:t>actions</a:t>
            </a:r>
            <a:r>
              <a:rPr lang="en-US" dirty="0" err="1" smtClean="0">
                <a:sym typeface="Wingdings" panose="05000000000000000000" pitchFamily="2" charset="2"/>
              </a:rPr>
              <a:t>doing</a:t>
            </a:r>
            <a:r>
              <a:rPr lang="en-US" dirty="0" smtClean="0">
                <a:sym typeface="Wingdings" panose="05000000000000000000" pitchFamily="2" charset="2"/>
              </a:rPr>
              <a:t> something about the situation</a:t>
            </a:r>
          </a:p>
          <a:p>
            <a:pPr marL="514350" indent="-514350"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Intrapsychic coping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_______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reframing of the problem</a:t>
            </a:r>
          </a:p>
          <a:p>
            <a:pPr marL="514350" indent="-514350"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Emotional </a:t>
            </a:r>
            <a:r>
              <a:rPr lang="en-US" dirty="0" err="1" smtClean="0">
                <a:sym typeface="Wingdings" panose="05000000000000000000" pitchFamily="2" charset="2"/>
              </a:rPr>
              <a:t>copingprocessing</a:t>
            </a:r>
            <a:r>
              <a:rPr lang="en-US" dirty="0" smtClean="0">
                <a:sym typeface="Wingdings" panose="05000000000000000000" pitchFamily="2" charset="2"/>
              </a:rPr>
              <a:t> the emotions related to the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21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Stress causes change</a:t>
            </a:r>
          </a:p>
          <a:p>
            <a:r>
              <a:rPr lang="en-US" dirty="0" smtClean="0"/>
              <a:t>Crisis rocks the foundation of the family</a:t>
            </a:r>
          </a:p>
          <a:p>
            <a:pPr lvl="1"/>
            <a:r>
              <a:rPr lang="en-US" sz="2800" dirty="0" smtClean="0"/>
              <a:t>Requires adjustment</a:t>
            </a:r>
          </a:p>
        </p:txBody>
      </p:sp>
    </p:spTree>
    <p:extLst>
      <p:ext uri="{BB962C8B-B14F-4D97-AF65-F5344CB8AC3E}">
        <p14:creationId xmlns:p14="http://schemas.microsoft.com/office/powerpoint/2010/main" val="49750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Bonadaptation</a:t>
            </a:r>
            <a:r>
              <a:rPr lang="en-US" dirty="0" smtClean="0"/>
              <a:t>—a positive, healthy and functional result of the crisis</a:t>
            </a:r>
          </a:p>
          <a:p>
            <a:pPr lvl="1"/>
            <a:r>
              <a:rPr lang="en-US" dirty="0" smtClean="0"/>
              <a:t>Drive slowly in bad weather</a:t>
            </a:r>
          </a:p>
          <a:p>
            <a:pPr lvl="1"/>
            <a:r>
              <a:rPr lang="en-US" dirty="0" smtClean="0"/>
              <a:t>Other examples?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42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 smtClean="0"/>
              <a:t>Maladaptation</a:t>
            </a:r>
            <a:r>
              <a:rPr lang="en-US" dirty="0" smtClean="0"/>
              <a:t>—a negative, unhealthy or dysfunctional resolution to the crisis</a:t>
            </a:r>
          </a:p>
          <a:p>
            <a:pPr lvl="1"/>
            <a:r>
              <a:rPr lang="en-US" dirty="0" smtClean="0"/>
              <a:t>Fly everywhere racking up credit card bills</a:t>
            </a:r>
          </a:p>
          <a:p>
            <a:pPr lvl="1"/>
            <a:r>
              <a:rPr lang="en-US" dirty="0" smtClean="0"/>
              <a:t>Other examples?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87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Pile-up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50136"/>
            <a:ext cx="7391400" cy="413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37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96" y="1004889"/>
            <a:ext cx="8402657" cy="417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1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81164"/>
            <a:ext cx="7010400" cy="649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48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302</TotalTime>
  <Words>829</Words>
  <Application>Microsoft Office PowerPoint</Application>
  <PresentationFormat>On-screen Show (4:3)</PresentationFormat>
  <Paragraphs>122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Apex</vt:lpstr>
      <vt:lpstr>Family Stress Theory</vt:lpstr>
      <vt:lpstr>PowerPoint Presentation</vt:lpstr>
      <vt:lpstr>Basic Assumptions </vt:lpstr>
      <vt:lpstr>Basic Assumptions</vt:lpstr>
      <vt:lpstr>Basic Assumptions</vt:lpstr>
      <vt:lpstr>Lipman-Bluman’s 8</vt:lpstr>
      <vt:lpstr>Lipman-Bluman’s 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Boss (2002)</vt:lpstr>
      <vt:lpstr>Boss (2002)</vt:lpstr>
      <vt:lpstr>Boss (2002) Cont.</vt:lpstr>
      <vt:lpstr>Boss (2002) Cont.</vt:lpstr>
      <vt:lpstr>Resources-B</vt:lpstr>
      <vt:lpstr>Resources-B</vt:lpstr>
      <vt:lpstr>Definition of the Situation-C</vt:lpstr>
      <vt:lpstr>Stress and Crisis--X</vt:lpstr>
      <vt:lpstr>Definitions </vt:lpstr>
      <vt:lpstr>Definitions </vt:lpstr>
      <vt:lpstr>Coping = resources X perception </vt:lpstr>
      <vt:lpstr>Crisis</vt:lpstr>
      <vt:lpstr>Adaptation </vt:lpstr>
      <vt:lpstr>Adaptation </vt:lpstr>
      <vt:lpstr>Pile-up</vt:lpstr>
      <vt:lpstr>PowerPoint Presentation</vt:lpstr>
      <vt:lpstr>PowerPoint Presentation</vt:lpstr>
    </vt:vector>
  </TitlesOfParts>
  <Company>Indiana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26</cp:revision>
  <dcterms:created xsi:type="dcterms:W3CDTF">2014-01-30T18:34:04Z</dcterms:created>
  <dcterms:modified xsi:type="dcterms:W3CDTF">2016-02-09T15:38:31Z</dcterms:modified>
</cp:coreProperties>
</file>